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8" r:id="rId3"/>
    <p:sldId id="260" r:id="rId4"/>
    <p:sldId id="270" r:id="rId5"/>
    <p:sldId id="266" r:id="rId6"/>
    <p:sldId id="265" r:id="rId7"/>
    <p:sldId id="261" r:id="rId8"/>
    <p:sldId id="271" r:id="rId9"/>
    <p:sldId id="272" r:id="rId10"/>
    <p:sldId id="273" r:id="rId11"/>
    <p:sldId id="268" r:id="rId12"/>
    <p:sldId id="257" r:id="rId13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1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61C75-57EA-4C0C-9B50-CE7918281C6A}" type="datetimeFigureOut">
              <a:rPr lang="pt-PT" smtClean="0"/>
              <a:t>28-11-2019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5F20-2706-4C39-AD09-5C713D935AF0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1" name="Rec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Conexão rect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xão rect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5" name="Conexão rect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xão rect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Marcador de Posição de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8" name="Conexão rect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47BA41-46F1-4EA9-959D-14ECAA101118}" type="datetimeFigureOut">
              <a:rPr lang="pt-PT" smtClean="0"/>
              <a:pPr/>
              <a:t>28-11-2019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AF9FC4-FCE2-497C-9042-A97E00ED690F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8" name="Conexão rect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xão rect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jpeg"/><Relationship Id="rId2" Type="http://schemas.openxmlformats.org/officeDocument/2006/relationships/hyperlink" Target="reuniao_polonia_fotos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PT" dirty="0" smtClean="0"/>
              <a:t>Projeto                    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80814"/>
          </a:xfrm>
        </p:spPr>
        <p:txBody>
          <a:bodyPr>
            <a:normAutofit lnSpcReduction="10000"/>
          </a:bodyPr>
          <a:lstStyle/>
          <a:p>
            <a:r>
              <a:rPr lang="pt-PT" dirty="0" err="1" smtClean="0"/>
              <a:t>Let’s</a:t>
            </a:r>
            <a:r>
              <a:rPr lang="pt-PT" dirty="0" smtClean="0"/>
              <a:t> share </a:t>
            </a:r>
            <a:r>
              <a:rPr lang="pt-PT" dirty="0" err="1" smtClean="0"/>
              <a:t>culture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history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using</a:t>
            </a:r>
            <a:r>
              <a:rPr lang="pt-PT" dirty="0" smtClean="0"/>
              <a:t> </a:t>
            </a:r>
            <a:r>
              <a:rPr lang="pt-PT" dirty="0" err="1" smtClean="0"/>
              <a:t>modern</a:t>
            </a:r>
            <a:r>
              <a:rPr lang="pt-PT" dirty="0" smtClean="0"/>
              <a:t> </a:t>
            </a:r>
            <a:r>
              <a:rPr lang="pt-PT" dirty="0" err="1" smtClean="0"/>
              <a:t>techniques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methods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learning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teaching</a:t>
            </a:r>
            <a:endParaRPr lang="pt-PT" dirty="0"/>
          </a:p>
        </p:txBody>
      </p:sp>
      <p:sp>
        <p:nvSpPr>
          <p:cNvPr id="23554" name="AutoShape 2" descr="Resultado de imagem para erasmus+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6" name="Imagem 5" descr="erasmus1.jpg"/>
          <p:cNvPicPr>
            <a:picLocks noChangeAspect="1"/>
          </p:cNvPicPr>
          <p:nvPr/>
        </p:nvPicPr>
        <p:blipFill>
          <a:blip r:embed="rId2" cstate="print"/>
          <a:srcRect l="4248" t="13504" b="13504"/>
          <a:stretch>
            <a:fillRect/>
          </a:stretch>
        </p:blipFill>
        <p:spPr>
          <a:xfrm>
            <a:off x="5419047" y="3789040"/>
            <a:ext cx="2825361" cy="900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05273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2060848"/>
            <a:ext cx="8229600" cy="41540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800" b="1" dirty="0" smtClean="0"/>
              <a:t>Financiamento</a:t>
            </a:r>
          </a:p>
          <a:p>
            <a:pPr marL="0" indent="0">
              <a:buNone/>
            </a:pPr>
            <a:r>
              <a:rPr lang="pt-PT" sz="2400" dirty="0" err="1" smtClean="0"/>
              <a:t>Projeto</a:t>
            </a:r>
            <a:r>
              <a:rPr lang="pt-PT" sz="2400" dirty="0" smtClean="0"/>
              <a:t> é financiado pelo programa Erasmus+, da Comissão Europeia e inclui:</a:t>
            </a:r>
          </a:p>
          <a:p>
            <a:pPr lvl="1"/>
            <a:r>
              <a:rPr lang="pt-PT" sz="2100" dirty="0" smtClean="0"/>
              <a:t>Viagens de avião e outras no país de acolhimento</a:t>
            </a:r>
          </a:p>
          <a:p>
            <a:pPr marL="274320" lvl="1" indent="0">
              <a:buNone/>
            </a:pPr>
            <a:endParaRPr lang="pt-PT" sz="2100" dirty="0" smtClean="0"/>
          </a:p>
          <a:p>
            <a:pPr marL="0" indent="0">
              <a:buNone/>
            </a:pPr>
            <a:r>
              <a:rPr lang="pt-PT" sz="2400" dirty="0" smtClean="0">
                <a:solidFill>
                  <a:schemeClr val="tx1"/>
                </a:solidFill>
              </a:rPr>
              <a:t>Custos </a:t>
            </a:r>
            <a:r>
              <a:rPr lang="pt-PT" sz="2400" dirty="0">
                <a:solidFill>
                  <a:schemeClr val="tx1"/>
                </a:solidFill>
              </a:rPr>
              <a:t>para as famílias </a:t>
            </a:r>
          </a:p>
          <a:p>
            <a:pPr marL="274320" lvl="1" indent="0">
              <a:buNone/>
            </a:pPr>
            <a:endParaRPr lang="pt-PT" sz="2100" dirty="0"/>
          </a:p>
          <a:p>
            <a:pPr marL="274320" lvl="1" indent="0">
              <a:buNone/>
            </a:pPr>
            <a:r>
              <a:rPr lang="pt-PT" sz="2100" dirty="0" smtClean="0"/>
              <a:t>Dinheiro para pequenas despesas (na saída)</a:t>
            </a:r>
          </a:p>
          <a:p>
            <a:pPr marL="274320" lvl="1" indent="0">
              <a:buNone/>
            </a:pPr>
            <a:endParaRPr lang="pt-PT" sz="1800" dirty="0" smtClean="0"/>
          </a:p>
          <a:p>
            <a:pPr marL="274320" lvl="1" indent="0">
              <a:buNone/>
            </a:pPr>
            <a:r>
              <a:rPr lang="pt-PT" sz="2100" dirty="0"/>
              <a:t>Pequenos almoços, lanches e jantares  (no acolhimento)</a:t>
            </a:r>
          </a:p>
          <a:p>
            <a:pPr lvl="2"/>
            <a:endParaRPr lang="pt-PT" sz="2100" dirty="0">
              <a:solidFill>
                <a:schemeClr val="tx2"/>
              </a:solidFill>
            </a:endParaRPr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6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5218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pt-PT" sz="2800" b="1" dirty="0" smtClean="0"/>
          </a:p>
          <a:p>
            <a:pPr>
              <a:buNone/>
            </a:pPr>
            <a:endParaRPr lang="pt-PT" sz="2800" b="1" dirty="0" smtClean="0"/>
          </a:p>
          <a:p>
            <a:pPr>
              <a:buNone/>
            </a:pPr>
            <a:endParaRPr lang="pt-PT" sz="2800" b="1" dirty="0" smtClean="0"/>
          </a:p>
          <a:p>
            <a:pPr>
              <a:buNone/>
            </a:pPr>
            <a:endParaRPr lang="pt-PT" sz="2800" b="1" dirty="0" smtClean="0"/>
          </a:p>
          <a:p>
            <a:pPr algn="ctr">
              <a:buNone/>
            </a:pPr>
            <a:r>
              <a:rPr lang="pt-PT" sz="2800" b="1" dirty="0" smtClean="0">
                <a:hlinkClick r:id="rId2" action="ppaction://hlinkpres?slideindex=1&amp;slidetitle="/>
              </a:rPr>
              <a:t>Reunião na </a:t>
            </a:r>
            <a:r>
              <a:rPr lang="pt-PT" sz="2800" dirty="0" err="1" smtClean="0">
                <a:hlinkClick r:id="rId2" action="ppaction://hlinkpres?slideindex=1&amp;slidetitle="/>
              </a:rPr>
              <a:t>Szkola</a:t>
            </a:r>
            <a:r>
              <a:rPr lang="pt-PT" sz="2800" dirty="0" smtClean="0">
                <a:hlinkClick r:id="rId2" action="ppaction://hlinkpres?slideindex=1&amp;slidetitle="/>
              </a:rPr>
              <a:t> </a:t>
            </a:r>
            <a:r>
              <a:rPr lang="pt-PT" sz="2800" dirty="0" err="1" smtClean="0">
                <a:hlinkClick r:id="rId2" action="ppaction://hlinkpres?slideindex=1&amp;slidetitle="/>
              </a:rPr>
              <a:t>Podstawowa</a:t>
            </a:r>
            <a:r>
              <a:rPr lang="pt-PT" sz="2800" dirty="0" smtClean="0">
                <a:hlinkClick r:id="rId2" action="ppaction://hlinkpres?slideindex=1&amp;slidetitle="/>
              </a:rPr>
              <a:t>, </a:t>
            </a:r>
            <a:r>
              <a:rPr lang="pt-PT" sz="2800" dirty="0" err="1" smtClean="0">
                <a:hlinkClick r:id="rId2" action="ppaction://hlinkpres?slideindex=1&amp;slidetitle="/>
              </a:rPr>
              <a:t>Garwolin</a:t>
            </a:r>
            <a:r>
              <a:rPr lang="pt-PT" sz="2800" dirty="0" smtClean="0">
                <a:hlinkClick r:id="rId2" action="ppaction://hlinkpres?slideindex=1&amp;slidetitle="/>
              </a:rPr>
              <a:t> – Polónia</a:t>
            </a:r>
            <a:endParaRPr lang="pt-PT" sz="2800" b="1" dirty="0" smtClean="0"/>
          </a:p>
          <a:p>
            <a:pPr>
              <a:buNone/>
            </a:pPr>
            <a:endParaRPr lang="pt-PT" sz="2400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7" cstate="print"/>
          <a:srcRect l="4248" t="13504" b="13504"/>
          <a:stretch>
            <a:fillRect/>
          </a:stretch>
        </p:blipFill>
        <p:spPr>
          <a:xfrm>
            <a:off x="0" y="0"/>
            <a:ext cx="2825361" cy="9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PT" dirty="0" smtClean="0"/>
              <a:t>Projeto                     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680814"/>
          </a:xfrm>
        </p:spPr>
        <p:txBody>
          <a:bodyPr>
            <a:normAutofit lnSpcReduction="10000"/>
          </a:bodyPr>
          <a:lstStyle/>
          <a:p>
            <a:r>
              <a:rPr lang="pt-PT" dirty="0" err="1" smtClean="0"/>
              <a:t>Let’s</a:t>
            </a:r>
            <a:r>
              <a:rPr lang="pt-PT" dirty="0" smtClean="0"/>
              <a:t> share </a:t>
            </a:r>
            <a:r>
              <a:rPr lang="pt-PT" dirty="0" err="1" smtClean="0"/>
              <a:t>culture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history</a:t>
            </a:r>
            <a:r>
              <a:rPr lang="pt-PT" dirty="0" smtClean="0"/>
              <a:t> </a:t>
            </a:r>
            <a:r>
              <a:rPr lang="pt-PT" dirty="0" err="1" smtClean="0"/>
              <a:t>by</a:t>
            </a:r>
            <a:r>
              <a:rPr lang="pt-PT" dirty="0" smtClean="0"/>
              <a:t> </a:t>
            </a:r>
            <a:r>
              <a:rPr lang="pt-PT" dirty="0" err="1" smtClean="0"/>
              <a:t>using</a:t>
            </a:r>
            <a:r>
              <a:rPr lang="pt-PT" dirty="0" smtClean="0"/>
              <a:t> </a:t>
            </a:r>
            <a:r>
              <a:rPr lang="pt-PT" dirty="0" err="1" smtClean="0"/>
              <a:t>modern</a:t>
            </a:r>
            <a:r>
              <a:rPr lang="pt-PT" dirty="0" smtClean="0"/>
              <a:t> </a:t>
            </a:r>
            <a:r>
              <a:rPr lang="pt-PT" dirty="0" err="1" smtClean="0"/>
              <a:t>techniques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methods</a:t>
            </a:r>
            <a:r>
              <a:rPr lang="pt-PT" dirty="0" smtClean="0"/>
              <a:t> </a:t>
            </a:r>
            <a:r>
              <a:rPr lang="pt-PT" dirty="0" err="1" smtClean="0"/>
              <a:t>of</a:t>
            </a:r>
            <a:r>
              <a:rPr lang="pt-PT" dirty="0" smtClean="0"/>
              <a:t> </a:t>
            </a:r>
            <a:r>
              <a:rPr lang="pt-PT" dirty="0" err="1" smtClean="0"/>
              <a:t>learning</a:t>
            </a:r>
            <a:r>
              <a:rPr lang="pt-PT" dirty="0" smtClean="0"/>
              <a:t> </a:t>
            </a:r>
            <a:r>
              <a:rPr lang="pt-PT" dirty="0" err="1" smtClean="0"/>
              <a:t>and</a:t>
            </a:r>
            <a:r>
              <a:rPr lang="pt-PT" dirty="0" smtClean="0"/>
              <a:t> </a:t>
            </a:r>
            <a:r>
              <a:rPr lang="pt-PT" dirty="0" err="1" smtClean="0"/>
              <a:t>teaching</a:t>
            </a:r>
            <a:endParaRPr lang="pt-PT" dirty="0"/>
          </a:p>
        </p:txBody>
      </p:sp>
      <p:sp>
        <p:nvSpPr>
          <p:cNvPr id="23554" name="AutoShape 2" descr="Resultado de imagem para erasmus+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  <p:pic>
        <p:nvPicPr>
          <p:cNvPr id="8" name="Imagem 7" descr="erasmus1.jpg"/>
          <p:cNvPicPr>
            <a:picLocks noChangeAspect="1"/>
          </p:cNvPicPr>
          <p:nvPr/>
        </p:nvPicPr>
        <p:blipFill>
          <a:blip r:embed="rId2" cstate="print"/>
          <a:srcRect l="4248" t="13504" b="13504"/>
          <a:stretch>
            <a:fillRect/>
          </a:stretch>
        </p:blipFill>
        <p:spPr>
          <a:xfrm>
            <a:off x="5364088" y="3789040"/>
            <a:ext cx="2825361" cy="90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800" b="1" dirty="0" smtClean="0"/>
              <a:t>Escolas </a:t>
            </a:r>
            <a:r>
              <a:rPr lang="pt-PT" sz="2800" b="1" dirty="0" smtClean="0"/>
              <a:t>parceiras</a:t>
            </a:r>
          </a:p>
          <a:p>
            <a:r>
              <a:rPr lang="pt-PT" dirty="0" err="1" smtClean="0"/>
              <a:t>Istituto</a:t>
            </a:r>
            <a:r>
              <a:rPr lang="pt-PT" dirty="0" smtClean="0"/>
              <a:t> </a:t>
            </a:r>
            <a:r>
              <a:rPr lang="pt-PT" dirty="0" err="1" smtClean="0"/>
              <a:t>Comprensivo</a:t>
            </a:r>
            <a:r>
              <a:rPr lang="pt-PT" dirty="0" smtClean="0"/>
              <a:t> San Giovanni Bosco – F. de </a:t>
            </a:r>
            <a:r>
              <a:rPr lang="pt-PT" dirty="0" err="1" smtClean="0"/>
              <a:t>Carolis</a:t>
            </a:r>
            <a:r>
              <a:rPr lang="pt-PT" dirty="0" smtClean="0"/>
              <a:t>,  </a:t>
            </a:r>
            <a:r>
              <a:rPr lang="pt-PT" b="1" dirty="0" smtClean="0"/>
              <a:t>San Marco in </a:t>
            </a:r>
            <a:r>
              <a:rPr lang="pt-PT" b="1" dirty="0" err="1" smtClean="0"/>
              <a:t>Lamis</a:t>
            </a:r>
            <a:r>
              <a:rPr lang="pt-PT" dirty="0" smtClean="0"/>
              <a:t> – Itália –nível de escolaridade – do 1º ao 7º ano de escolaridade</a:t>
            </a:r>
          </a:p>
          <a:p>
            <a:r>
              <a:rPr lang="pt-PT" dirty="0" smtClean="0"/>
              <a:t>35 </a:t>
            </a:r>
            <a:r>
              <a:rPr lang="pt-PT" dirty="0" err="1" smtClean="0"/>
              <a:t>primary</a:t>
            </a:r>
            <a:r>
              <a:rPr lang="pt-PT" dirty="0" smtClean="0"/>
              <a:t> </a:t>
            </a:r>
            <a:r>
              <a:rPr lang="pt-PT" dirty="0" err="1" smtClean="0"/>
              <a:t>school</a:t>
            </a:r>
            <a:r>
              <a:rPr lang="pt-PT" dirty="0" smtClean="0"/>
              <a:t>, </a:t>
            </a:r>
            <a:r>
              <a:rPr lang="pt-PT" b="1" dirty="0" smtClean="0"/>
              <a:t>Patras</a:t>
            </a:r>
            <a:r>
              <a:rPr lang="pt-PT" dirty="0" smtClean="0"/>
              <a:t> – Grécia – do 1º ao 7º ano de escolaridade</a:t>
            </a:r>
          </a:p>
          <a:p>
            <a:r>
              <a:rPr lang="pt-PT" dirty="0" err="1" smtClean="0"/>
              <a:t>Szkola</a:t>
            </a:r>
            <a:r>
              <a:rPr lang="pt-PT" dirty="0" smtClean="0"/>
              <a:t> </a:t>
            </a:r>
            <a:r>
              <a:rPr lang="pt-PT" dirty="0" err="1" smtClean="0"/>
              <a:t>Podstawowa</a:t>
            </a:r>
            <a:r>
              <a:rPr lang="pt-PT" dirty="0" smtClean="0"/>
              <a:t>, </a:t>
            </a:r>
            <a:r>
              <a:rPr lang="pt-PT" b="1" dirty="0" err="1" smtClean="0"/>
              <a:t>Garwolin</a:t>
            </a:r>
            <a:r>
              <a:rPr lang="pt-PT" dirty="0" smtClean="0"/>
              <a:t> – Polónia – do 1º ao 8º ano de </a:t>
            </a:r>
            <a:r>
              <a:rPr lang="pt-PT" dirty="0" smtClean="0"/>
              <a:t>escolaridade</a:t>
            </a:r>
            <a:endParaRPr lang="pt-PT" dirty="0" smtClean="0"/>
          </a:p>
          <a:p>
            <a:r>
              <a:rPr lang="pt-PT" dirty="0" smtClean="0"/>
              <a:t> </a:t>
            </a:r>
            <a:r>
              <a:rPr lang="pt-PT" dirty="0" smtClean="0"/>
              <a:t>Agrupamento de Escolas Elias Garcia, </a:t>
            </a:r>
            <a:r>
              <a:rPr lang="pt-PT" b="1" dirty="0" smtClean="0"/>
              <a:t>Sobreda</a:t>
            </a:r>
            <a:r>
              <a:rPr lang="pt-PT" dirty="0" smtClean="0"/>
              <a:t> – Portugal – do 1º ao 9º ano de escolaridade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1" name="Imagem 10" descr="erasmus1.jpg"/>
          <p:cNvPicPr>
            <a:picLocks noChangeAspect="1"/>
          </p:cNvPicPr>
          <p:nvPr/>
        </p:nvPicPr>
        <p:blipFill>
          <a:blip r:embed="rId6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465807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PT" sz="2800" b="1" dirty="0" smtClean="0"/>
              <a:t>Público-alvo</a:t>
            </a:r>
          </a:p>
          <a:p>
            <a:pPr>
              <a:buNone/>
            </a:pPr>
            <a:endParaRPr lang="pt-PT" sz="1600" dirty="0" smtClean="0"/>
          </a:p>
          <a:p>
            <a:r>
              <a:rPr lang="pt-PT" sz="2400" dirty="0" smtClean="0"/>
              <a:t>Alunos dos 10 aos 14 anos</a:t>
            </a:r>
          </a:p>
          <a:p>
            <a:pPr lvl="1"/>
            <a:r>
              <a:rPr lang="pt-PT" sz="2100" dirty="0" smtClean="0"/>
              <a:t>6º A (24 alunos)</a:t>
            </a:r>
          </a:p>
          <a:p>
            <a:pPr lvl="1"/>
            <a:r>
              <a:rPr lang="pt-PT" sz="2100" dirty="0" smtClean="0"/>
              <a:t>7º A (18 alunos)</a:t>
            </a:r>
          </a:p>
          <a:p>
            <a:r>
              <a:rPr lang="pt-PT" sz="2400" dirty="0" smtClean="0"/>
              <a:t>Professores das turmas envolvidas no projeto</a:t>
            </a:r>
          </a:p>
          <a:p>
            <a:pPr lvl="1"/>
            <a:r>
              <a:rPr lang="pt-PT" dirty="0" smtClean="0"/>
              <a:t>Inglês</a:t>
            </a:r>
          </a:p>
          <a:p>
            <a:pPr lvl="1"/>
            <a:r>
              <a:rPr lang="pt-PT" dirty="0" smtClean="0"/>
              <a:t>TIC</a:t>
            </a:r>
          </a:p>
          <a:p>
            <a:pPr lvl="1"/>
            <a:r>
              <a:rPr lang="pt-PT" dirty="0" smtClean="0"/>
              <a:t>EV</a:t>
            </a:r>
          </a:p>
          <a:p>
            <a:pPr lvl="1"/>
            <a:r>
              <a:rPr lang="pt-PT" dirty="0" smtClean="0"/>
              <a:t>História</a:t>
            </a:r>
          </a:p>
          <a:p>
            <a:pPr lvl="1"/>
            <a:r>
              <a:rPr lang="pt-PT" dirty="0" smtClean="0"/>
              <a:t>EM</a:t>
            </a:r>
            <a:endParaRPr lang="pt-PT" dirty="0"/>
          </a:p>
          <a:p>
            <a:pPr>
              <a:buNone/>
            </a:pPr>
            <a:r>
              <a:rPr lang="pt-PT" sz="2800" b="1" dirty="0" smtClean="0"/>
              <a:t>Duração</a:t>
            </a:r>
            <a:endParaRPr lang="pt-PT" sz="2800" b="1" dirty="0" smtClean="0"/>
          </a:p>
          <a:p>
            <a:pPr algn="r"/>
            <a:endParaRPr lang="pt-PT" sz="1600" dirty="0" smtClean="0"/>
          </a:p>
          <a:p>
            <a:r>
              <a:rPr lang="pt-PT" sz="2400" dirty="0" smtClean="0"/>
              <a:t>24 meses – de setembro de 2017 a setembro de 2019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6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3865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800" b="1" dirty="0" smtClean="0"/>
              <a:t>Atividades e tarefas </a:t>
            </a:r>
          </a:p>
          <a:p>
            <a:pPr>
              <a:buNone/>
            </a:pPr>
            <a:r>
              <a:rPr lang="pt-PT" sz="2000" b="1" dirty="0" smtClean="0"/>
              <a:t>Alunos e famílias</a:t>
            </a:r>
          </a:p>
          <a:p>
            <a:pPr>
              <a:buNone/>
            </a:pPr>
            <a:endParaRPr lang="pt-PT" sz="2000" dirty="0" smtClean="0"/>
          </a:p>
          <a:p>
            <a:r>
              <a:rPr lang="pt-PT" sz="2400" dirty="0" smtClean="0"/>
              <a:t>Intercâmbios de alunos </a:t>
            </a:r>
          </a:p>
          <a:p>
            <a:r>
              <a:rPr lang="pt-PT" sz="2400" dirty="0" smtClean="0"/>
              <a:t>Integração dos alunos participantes nos intercâmbios na vida diária das famílias de acolhimento</a:t>
            </a:r>
          </a:p>
          <a:p>
            <a:r>
              <a:rPr lang="pt-PT" sz="2400" dirty="0"/>
              <a:t>Planificação dos intercâmbios</a:t>
            </a:r>
          </a:p>
          <a:p>
            <a:r>
              <a:rPr lang="pt-PT" sz="2400" dirty="0" smtClean="0"/>
              <a:t>Inquéritos ao longo do </a:t>
            </a:r>
            <a:r>
              <a:rPr lang="pt-PT" sz="2400" dirty="0" err="1" smtClean="0"/>
              <a:t>projeto</a:t>
            </a:r>
            <a:endParaRPr lang="pt-PT" sz="2400" dirty="0" smtClean="0"/>
          </a:p>
          <a:p>
            <a:endParaRPr lang="pt-PT" dirty="0" smtClean="0"/>
          </a:p>
          <a:p>
            <a:pPr>
              <a:buNone/>
            </a:pPr>
            <a:endParaRPr lang="pt-PT" sz="2800" b="1" dirty="0" smtClean="0"/>
          </a:p>
          <a:p>
            <a:pPr>
              <a:buNone/>
            </a:pPr>
            <a:endParaRPr lang="pt-PT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6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7035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628800"/>
            <a:ext cx="8229600" cy="47300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PT" sz="2800" b="1" dirty="0" smtClean="0"/>
              <a:t>Atividades e tarefas</a:t>
            </a:r>
          </a:p>
          <a:p>
            <a:pPr marL="0" indent="0">
              <a:buNone/>
            </a:pPr>
            <a:r>
              <a:rPr lang="pt-PT" sz="2400" b="1" dirty="0" smtClean="0"/>
              <a:t>Alunos</a:t>
            </a:r>
          </a:p>
          <a:p>
            <a:r>
              <a:rPr lang="pt-PT" sz="2400" dirty="0" smtClean="0"/>
              <a:t>Concurso sobre o logotipo do </a:t>
            </a:r>
            <a:r>
              <a:rPr lang="pt-PT" sz="2400" dirty="0" err="1" smtClean="0"/>
              <a:t>projeto</a:t>
            </a:r>
            <a:endParaRPr lang="pt-PT" sz="2400" dirty="0" smtClean="0"/>
          </a:p>
          <a:p>
            <a:r>
              <a:rPr lang="pt-PT" sz="2400" dirty="0"/>
              <a:t>Inquéritos no início e no final do </a:t>
            </a:r>
            <a:r>
              <a:rPr lang="pt-PT" sz="2400" dirty="0" err="1" smtClean="0"/>
              <a:t>projeto</a:t>
            </a:r>
            <a:endParaRPr lang="pt-PT" sz="2400" dirty="0" smtClean="0"/>
          </a:p>
          <a:p>
            <a:r>
              <a:rPr lang="pt-PT" sz="2400" dirty="0" smtClean="0"/>
              <a:t>Desenvolvimento de projetos conjuntos no </a:t>
            </a:r>
            <a:r>
              <a:rPr lang="pt-PT" sz="2400" dirty="0" err="1" smtClean="0"/>
              <a:t>TwiSpace</a:t>
            </a:r>
            <a:r>
              <a:rPr lang="pt-PT" sz="2400" dirty="0" smtClean="0"/>
              <a:t> do projeto na plataforma eTwinning </a:t>
            </a:r>
          </a:p>
          <a:p>
            <a:pPr lvl="1"/>
            <a:r>
              <a:rPr lang="pt-PT" sz="2100" dirty="0" err="1" smtClean="0"/>
              <a:t>Exchanging</a:t>
            </a:r>
            <a:r>
              <a:rPr lang="pt-PT" sz="2100" dirty="0" smtClean="0"/>
              <a:t> </a:t>
            </a:r>
            <a:r>
              <a:rPr lang="pt-PT" sz="2100" dirty="0" err="1" smtClean="0"/>
              <a:t>Cristmas</a:t>
            </a:r>
            <a:r>
              <a:rPr lang="pt-PT" sz="2100" dirty="0" smtClean="0"/>
              <a:t> </a:t>
            </a:r>
            <a:r>
              <a:rPr lang="pt-PT" sz="2100" dirty="0" err="1" smtClean="0"/>
              <a:t>cards</a:t>
            </a:r>
            <a:r>
              <a:rPr lang="pt-PT" sz="2100" dirty="0" smtClean="0"/>
              <a:t>;</a:t>
            </a:r>
          </a:p>
          <a:p>
            <a:pPr lvl="1"/>
            <a:r>
              <a:rPr lang="pt-PT" sz="2100" dirty="0" smtClean="0"/>
              <a:t>Christmas </a:t>
            </a:r>
            <a:r>
              <a:rPr lang="pt-PT" sz="2100" dirty="0" err="1" smtClean="0"/>
              <a:t>traditions</a:t>
            </a:r>
            <a:r>
              <a:rPr lang="pt-PT" sz="2100" dirty="0" smtClean="0"/>
              <a:t> in </a:t>
            </a:r>
            <a:r>
              <a:rPr lang="pt-PT" sz="2100" dirty="0" err="1" smtClean="0"/>
              <a:t>my</a:t>
            </a:r>
            <a:r>
              <a:rPr lang="pt-PT" sz="2100" dirty="0" smtClean="0"/>
              <a:t> </a:t>
            </a:r>
            <a:r>
              <a:rPr lang="pt-PT" sz="2100" dirty="0" err="1" smtClean="0"/>
              <a:t>home</a:t>
            </a:r>
            <a:r>
              <a:rPr lang="pt-PT" sz="2100" dirty="0" smtClean="0"/>
              <a:t>; </a:t>
            </a:r>
          </a:p>
          <a:p>
            <a:pPr lvl="1"/>
            <a:r>
              <a:rPr lang="pt-PT" sz="2100" dirty="0" err="1" smtClean="0"/>
              <a:t>Easter</a:t>
            </a:r>
            <a:r>
              <a:rPr lang="pt-PT" sz="2100" dirty="0" smtClean="0"/>
              <a:t> </a:t>
            </a:r>
            <a:r>
              <a:rPr lang="pt-PT" sz="2100" dirty="0" err="1" smtClean="0"/>
              <a:t>traditions</a:t>
            </a:r>
            <a:r>
              <a:rPr lang="pt-PT" sz="2100" dirty="0" smtClean="0"/>
              <a:t> in </a:t>
            </a:r>
            <a:r>
              <a:rPr lang="pt-PT" sz="2100" dirty="0" err="1" smtClean="0"/>
              <a:t>my</a:t>
            </a:r>
            <a:r>
              <a:rPr lang="pt-PT" sz="2100" dirty="0" smtClean="0"/>
              <a:t> </a:t>
            </a:r>
            <a:r>
              <a:rPr lang="pt-PT" sz="2100" dirty="0" err="1" smtClean="0"/>
              <a:t>home</a:t>
            </a:r>
            <a:r>
              <a:rPr lang="pt-PT" sz="2100" dirty="0" smtClean="0"/>
              <a:t>; </a:t>
            </a:r>
          </a:p>
          <a:p>
            <a:pPr lvl="1"/>
            <a:r>
              <a:rPr lang="pt-PT" sz="2100" dirty="0" err="1" smtClean="0"/>
              <a:t>My</a:t>
            </a:r>
            <a:r>
              <a:rPr lang="pt-PT" sz="2100" dirty="0" smtClean="0"/>
              <a:t> </a:t>
            </a:r>
            <a:r>
              <a:rPr lang="pt-PT" sz="2100" dirty="0" err="1" smtClean="0"/>
              <a:t>holiday</a:t>
            </a:r>
            <a:r>
              <a:rPr lang="pt-PT" sz="2100" dirty="0" smtClean="0"/>
              <a:t> </a:t>
            </a:r>
            <a:r>
              <a:rPr lang="pt-PT" sz="2100" dirty="0" err="1" smtClean="0"/>
              <a:t>travel</a:t>
            </a:r>
            <a:r>
              <a:rPr lang="pt-PT" sz="2100" dirty="0" smtClean="0"/>
              <a:t>; </a:t>
            </a:r>
          </a:p>
          <a:p>
            <a:pPr lvl="1"/>
            <a:r>
              <a:rPr lang="pt-PT" sz="2100" dirty="0" err="1" smtClean="0"/>
              <a:t>Important</a:t>
            </a:r>
            <a:r>
              <a:rPr lang="pt-PT" sz="2100" dirty="0" smtClean="0"/>
              <a:t> </a:t>
            </a:r>
            <a:r>
              <a:rPr lang="pt-PT" sz="2100" dirty="0" err="1" smtClean="0"/>
              <a:t>holidays</a:t>
            </a:r>
            <a:r>
              <a:rPr lang="pt-PT" sz="2100" dirty="0" smtClean="0"/>
              <a:t> in </a:t>
            </a:r>
            <a:r>
              <a:rPr lang="pt-PT" sz="2100" dirty="0" err="1" smtClean="0"/>
              <a:t>my</a:t>
            </a:r>
            <a:r>
              <a:rPr lang="pt-PT" sz="2100" dirty="0" smtClean="0"/>
              <a:t> country; </a:t>
            </a:r>
          </a:p>
          <a:p>
            <a:pPr lvl="1"/>
            <a:r>
              <a:rPr lang="pt-PT" sz="2100" dirty="0" smtClean="0"/>
              <a:t>I </a:t>
            </a:r>
            <a:r>
              <a:rPr lang="pt-PT" sz="2100" dirty="0" err="1" smtClean="0"/>
              <a:t>will</a:t>
            </a:r>
            <a:r>
              <a:rPr lang="pt-PT" sz="2100" dirty="0" smtClean="0"/>
              <a:t> </a:t>
            </a:r>
            <a:r>
              <a:rPr lang="pt-PT" sz="2100" dirty="0" err="1" smtClean="0"/>
              <a:t>tell</a:t>
            </a:r>
            <a:r>
              <a:rPr lang="pt-PT" sz="2100" dirty="0" smtClean="0"/>
              <a:t> </a:t>
            </a:r>
            <a:r>
              <a:rPr lang="pt-PT" sz="2100" dirty="0" err="1" smtClean="0"/>
              <a:t>you</a:t>
            </a:r>
            <a:r>
              <a:rPr lang="pt-PT" sz="2100" dirty="0" smtClean="0"/>
              <a:t> </a:t>
            </a:r>
            <a:r>
              <a:rPr lang="pt-PT" sz="2100" dirty="0" err="1" smtClean="0"/>
              <a:t>how</a:t>
            </a:r>
            <a:r>
              <a:rPr lang="pt-PT" sz="2100" dirty="0" smtClean="0"/>
              <a:t> to </a:t>
            </a:r>
            <a:r>
              <a:rPr lang="pt-PT" sz="2100" dirty="0" err="1" smtClean="0"/>
              <a:t>learn</a:t>
            </a:r>
            <a:r>
              <a:rPr lang="pt-PT" sz="2100" dirty="0" smtClean="0"/>
              <a:t>; </a:t>
            </a:r>
          </a:p>
          <a:p>
            <a:pPr lvl="1"/>
            <a:r>
              <a:rPr lang="pt-PT" sz="2100" dirty="0" smtClean="0"/>
              <a:t>Me </a:t>
            </a:r>
            <a:r>
              <a:rPr lang="pt-PT" sz="2100" dirty="0" err="1" smtClean="0"/>
              <a:t>and</a:t>
            </a:r>
            <a:r>
              <a:rPr lang="pt-PT" sz="2100" dirty="0" smtClean="0"/>
              <a:t> </a:t>
            </a:r>
            <a:r>
              <a:rPr lang="pt-PT" sz="2100" dirty="0" err="1" smtClean="0"/>
              <a:t>my</a:t>
            </a:r>
            <a:r>
              <a:rPr lang="pt-PT" sz="2100" dirty="0" smtClean="0"/>
              <a:t> </a:t>
            </a:r>
            <a:r>
              <a:rPr lang="pt-PT" sz="2100" dirty="0" err="1" smtClean="0"/>
              <a:t>family</a:t>
            </a:r>
            <a:r>
              <a:rPr lang="pt-PT" sz="2100" dirty="0" smtClean="0"/>
              <a:t>; </a:t>
            </a:r>
          </a:p>
          <a:p>
            <a:pPr lvl="1"/>
            <a:r>
              <a:rPr lang="pt-PT" sz="2100" dirty="0" err="1" smtClean="0"/>
              <a:t>My</a:t>
            </a:r>
            <a:r>
              <a:rPr lang="pt-PT" sz="2100" dirty="0" smtClean="0"/>
              <a:t> country</a:t>
            </a:r>
          </a:p>
          <a:p>
            <a:pPr lvl="1"/>
            <a:r>
              <a:rPr lang="pt-PT" sz="2100" b="1" dirty="0" smtClean="0"/>
              <a:t>…</a:t>
            </a:r>
            <a:endParaRPr lang="pt-PT" dirty="0"/>
          </a:p>
        </p:txBody>
      </p:sp>
      <p:pic>
        <p:nvPicPr>
          <p:cNvPr id="4" name="Picture 4" descr="Resultado de imagem para erasmus+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9879"/>
            <a:ext cx="1331640" cy="945818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7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4442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2800" b="1" dirty="0" smtClean="0"/>
              <a:t>Reuniões</a:t>
            </a:r>
          </a:p>
          <a:p>
            <a:pPr>
              <a:buNone/>
            </a:pPr>
            <a:r>
              <a:rPr lang="pt-PT" b="1" dirty="0" smtClean="0"/>
              <a:t>1- Mobilidades</a:t>
            </a:r>
          </a:p>
          <a:p>
            <a:pPr>
              <a:buNone/>
            </a:pPr>
            <a:r>
              <a:rPr lang="pt-PT" sz="2400" dirty="0" smtClean="0"/>
              <a:t>Intercâmbios </a:t>
            </a:r>
            <a:r>
              <a:rPr lang="pt-PT" sz="2400" dirty="0" smtClean="0"/>
              <a:t>de curta duração para alunos (5 alunos) e de formação para professores (3 </a:t>
            </a:r>
            <a:r>
              <a:rPr lang="pt-PT" sz="2400" dirty="0" err="1" smtClean="0"/>
              <a:t>profs</a:t>
            </a:r>
            <a:r>
              <a:rPr lang="pt-PT" sz="2400" dirty="0" smtClean="0"/>
              <a:t>)</a:t>
            </a:r>
          </a:p>
          <a:p>
            <a:pPr>
              <a:buNone/>
            </a:pPr>
            <a:endParaRPr lang="pt-PT" sz="1600" dirty="0" smtClean="0"/>
          </a:p>
          <a:p>
            <a:pPr marL="788670" lvl="1" indent="-514350">
              <a:buAutoNum type="arabicPeriod"/>
            </a:pPr>
            <a:r>
              <a:rPr lang="pt-PT" sz="2200" dirty="0" smtClean="0"/>
              <a:t>20 a 24 de março 2018 – Escola Básica Elias Garcia</a:t>
            </a:r>
          </a:p>
          <a:p>
            <a:pPr marL="788670" lvl="1" indent="-514350">
              <a:buAutoNum type="arabicPeriod"/>
            </a:pPr>
            <a:r>
              <a:rPr lang="pt-PT" sz="2200" dirty="0" smtClean="0"/>
              <a:t>21 a 25 de maio 2018 - </a:t>
            </a:r>
            <a:r>
              <a:rPr lang="pt-PT" sz="2200" dirty="0" err="1" smtClean="0"/>
              <a:t>Szkola</a:t>
            </a:r>
            <a:r>
              <a:rPr lang="pt-PT" sz="2200" dirty="0" smtClean="0"/>
              <a:t> </a:t>
            </a:r>
            <a:r>
              <a:rPr lang="pt-PT" sz="2200" dirty="0" err="1" smtClean="0"/>
              <a:t>Podstawowa</a:t>
            </a:r>
            <a:r>
              <a:rPr lang="pt-PT" sz="2200" dirty="0" smtClean="0"/>
              <a:t>, </a:t>
            </a:r>
            <a:r>
              <a:rPr lang="pt-PT" sz="2200" dirty="0" err="1" smtClean="0"/>
              <a:t>Garwolin</a:t>
            </a:r>
            <a:r>
              <a:rPr lang="pt-PT" sz="2200" dirty="0" smtClean="0"/>
              <a:t> </a:t>
            </a:r>
          </a:p>
          <a:p>
            <a:pPr marL="788670" lvl="1" indent="-514350">
              <a:buAutoNum type="arabicPeriod"/>
            </a:pPr>
            <a:r>
              <a:rPr lang="pt-PT" sz="2200" dirty="0" smtClean="0"/>
              <a:t>19 a 23 de novembro de 2018 – </a:t>
            </a:r>
            <a:r>
              <a:rPr lang="pt-PT" sz="2200" dirty="0" err="1" smtClean="0"/>
              <a:t>Istituto</a:t>
            </a:r>
            <a:r>
              <a:rPr lang="pt-PT" sz="2200" dirty="0" smtClean="0"/>
              <a:t> </a:t>
            </a:r>
            <a:r>
              <a:rPr lang="pt-PT" sz="2200" dirty="0" err="1" smtClean="0"/>
              <a:t>Comprensivo</a:t>
            </a:r>
            <a:r>
              <a:rPr lang="pt-PT" sz="2200" dirty="0" smtClean="0"/>
              <a:t> San Giovanni Bosco – F. de </a:t>
            </a:r>
            <a:r>
              <a:rPr lang="pt-PT" sz="2200" dirty="0" err="1" smtClean="0"/>
              <a:t>Carolis</a:t>
            </a:r>
            <a:r>
              <a:rPr lang="pt-PT" sz="2200" dirty="0" smtClean="0"/>
              <a:t> ,  San Marco in </a:t>
            </a:r>
            <a:r>
              <a:rPr lang="pt-PT" sz="2200" dirty="0" err="1" smtClean="0"/>
              <a:t>Lamis</a:t>
            </a:r>
            <a:endParaRPr lang="pt-PT" sz="2200" dirty="0" smtClean="0"/>
          </a:p>
          <a:p>
            <a:pPr marL="788670" lvl="1" indent="-514350">
              <a:buAutoNum type="arabicPeriod"/>
            </a:pPr>
            <a:r>
              <a:rPr lang="pt-PT" sz="2200" dirty="0" smtClean="0"/>
              <a:t>27 de fevereiro a 3 de março de 2019 - 35 </a:t>
            </a:r>
            <a:r>
              <a:rPr lang="pt-PT" sz="2200" dirty="0" err="1" smtClean="0"/>
              <a:t>primary</a:t>
            </a:r>
            <a:r>
              <a:rPr lang="pt-PT" sz="2200" dirty="0" smtClean="0"/>
              <a:t> </a:t>
            </a:r>
            <a:r>
              <a:rPr lang="pt-PT" sz="2200" dirty="0" err="1" smtClean="0"/>
              <a:t>school</a:t>
            </a:r>
            <a:r>
              <a:rPr lang="pt-PT" sz="2200" dirty="0" smtClean="0"/>
              <a:t>, Patras </a:t>
            </a:r>
            <a:endParaRPr lang="pt-PT" dirty="0" smtClean="0"/>
          </a:p>
          <a:p>
            <a:endParaRPr lang="pt-PT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6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29600" cy="4442048"/>
          </a:xfrm>
        </p:spPr>
        <p:txBody>
          <a:bodyPr/>
          <a:lstStyle/>
          <a:p>
            <a:pPr>
              <a:buNone/>
            </a:pPr>
            <a:r>
              <a:rPr lang="pt-PT" sz="2800" b="1" dirty="0" smtClean="0"/>
              <a:t>Resultados </a:t>
            </a:r>
          </a:p>
          <a:p>
            <a:pPr>
              <a:buNone/>
            </a:pPr>
            <a:endParaRPr lang="pt-PT" dirty="0" smtClean="0"/>
          </a:p>
          <a:p>
            <a:r>
              <a:rPr lang="pt-PT" sz="2400" dirty="0" smtClean="0"/>
              <a:t>Guia com a compilação de novas metodologias e técnicas de ensino e aprendizagem: planos de aula, artigos,…</a:t>
            </a:r>
          </a:p>
          <a:p>
            <a:r>
              <a:rPr lang="pt-PT" sz="2400" dirty="0" smtClean="0"/>
              <a:t>Planos de aula: 2 planos de aula por escola/ mês</a:t>
            </a:r>
          </a:p>
          <a:p>
            <a:r>
              <a:rPr lang="pt-PT" sz="2400" dirty="0" smtClean="0"/>
              <a:t>Website do projeto na plataforma eTwinning</a:t>
            </a:r>
          </a:p>
          <a:p>
            <a:r>
              <a:rPr lang="pt-PT" sz="2400" dirty="0" smtClean="0"/>
              <a:t>Artigos de opinião nos media locais</a:t>
            </a:r>
          </a:p>
          <a:p>
            <a:r>
              <a:rPr lang="pt-PT" sz="2400" dirty="0" smtClean="0"/>
              <a:t>Projetos de arte sobre a história e cultura dos países envolvidos</a:t>
            </a:r>
          </a:p>
          <a:p>
            <a:r>
              <a:rPr lang="pt-PT" sz="2400" dirty="0" smtClean="0"/>
              <a:t>Exposições locais sobre o projeto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6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229600" cy="4154016"/>
          </a:xfrm>
        </p:spPr>
        <p:txBody>
          <a:bodyPr/>
          <a:lstStyle/>
          <a:p>
            <a:pPr>
              <a:buNone/>
            </a:pPr>
            <a:r>
              <a:rPr lang="pt-PT" sz="2800" b="1" dirty="0" smtClean="0"/>
              <a:t>Resultados para os alunos</a:t>
            </a:r>
          </a:p>
          <a:p>
            <a:pPr>
              <a:buNone/>
            </a:pPr>
            <a:endParaRPr lang="pt-PT" dirty="0" smtClean="0"/>
          </a:p>
          <a:p>
            <a:r>
              <a:rPr lang="pt-PT" sz="2400" dirty="0"/>
              <a:t>Melhoria das relações interpessoais</a:t>
            </a:r>
          </a:p>
          <a:p>
            <a:r>
              <a:rPr lang="pt-PT" sz="2400" dirty="0" smtClean="0"/>
              <a:t>Desenvolvimento da </a:t>
            </a:r>
            <a:r>
              <a:rPr lang="pt-PT" sz="2400" dirty="0" err="1" smtClean="0"/>
              <a:t>autoestima</a:t>
            </a:r>
            <a:endParaRPr lang="pt-PT" sz="2400" dirty="0" smtClean="0"/>
          </a:p>
          <a:p>
            <a:r>
              <a:rPr lang="pt-PT" sz="2400" dirty="0" smtClean="0"/>
              <a:t>Promoção da autonomia e responsabilidade</a:t>
            </a:r>
          </a:p>
          <a:p>
            <a:r>
              <a:rPr lang="pt-PT" sz="2400" dirty="0" smtClean="0"/>
              <a:t>Desenvolvimento de competências linguísticas</a:t>
            </a:r>
          </a:p>
          <a:p>
            <a:r>
              <a:rPr lang="pt-PT" sz="2400" dirty="0" smtClean="0"/>
              <a:t>Maior conhecimento da cultura e da história dos países envolvidos</a:t>
            </a:r>
          </a:p>
          <a:p>
            <a:r>
              <a:rPr lang="pt-PT" sz="2400" dirty="0" smtClean="0"/>
              <a:t>Motivação para futuros </a:t>
            </a:r>
            <a:r>
              <a:rPr lang="pt-PT" sz="2400" dirty="0" err="1" smtClean="0"/>
              <a:t>projetos</a:t>
            </a:r>
            <a:endParaRPr lang="pt-PT" sz="2400" dirty="0" smtClean="0"/>
          </a:p>
          <a:p>
            <a:endParaRPr lang="pt-PT" sz="2400" dirty="0" smtClean="0"/>
          </a:p>
          <a:p>
            <a:pPr>
              <a:buNone/>
            </a:pPr>
            <a:endParaRPr lang="pt-PT" dirty="0"/>
          </a:p>
        </p:txBody>
      </p:sp>
      <p:pic>
        <p:nvPicPr>
          <p:cNvPr id="4" name="Picture 4" descr="Resultado de imagem para erasmus+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79879"/>
            <a:ext cx="1331640" cy="945818"/>
          </a:xfrm>
          <a:prstGeom prst="rect">
            <a:avLst/>
          </a:prstGeom>
          <a:noFill/>
        </p:spPr>
      </p:pic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7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319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pt-PT" sz="2200" i="1" dirty="0" err="1" smtClean="0"/>
              <a:t>Let’s</a:t>
            </a:r>
            <a:r>
              <a:rPr lang="pt-PT" sz="2200" i="1" dirty="0" smtClean="0"/>
              <a:t> share </a:t>
            </a:r>
            <a:r>
              <a:rPr lang="pt-PT" sz="2200" i="1" dirty="0" err="1" smtClean="0"/>
              <a:t>culture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history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by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using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modern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techniques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methods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of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learning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and</a:t>
            </a:r>
            <a:r>
              <a:rPr lang="pt-PT" sz="2200" i="1" dirty="0" smtClean="0"/>
              <a:t> </a:t>
            </a:r>
            <a:r>
              <a:rPr lang="pt-PT" sz="2200" i="1" dirty="0" err="1" smtClean="0"/>
              <a:t>teaching</a:t>
            </a:r>
            <a:endParaRPr lang="pt-PT" sz="2200" i="1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8229600" cy="4442048"/>
          </a:xfrm>
        </p:spPr>
        <p:txBody>
          <a:bodyPr/>
          <a:lstStyle/>
          <a:p>
            <a:pPr>
              <a:buNone/>
            </a:pPr>
            <a:r>
              <a:rPr lang="pt-PT" sz="2800" b="1" dirty="0" smtClean="0"/>
              <a:t>Envolvimento das famílias</a:t>
            </a:r>
          </a:p>
          <a:p>
            <a:pPr>
              <a:buNone/>
            </a:pPr>
            <a:endParaRPr lang="pt-PT" dirty="0" smtClean="0"/>
          </a:p>
          <a:p>
            <a:r>
              <a:rPr lang="pt-PT" sz="2400" dirty="0" smtClean="0"/>
              <a:t>Acolhimento dos jovens – 20 a 24 de </a:t>
            </a:r>
            <a:r>
              <a:rPr lang="pt-PT" sz="2400" dirty="0" err="1" smtClean="0"/>
              <a:t>março</a:t>
            </a:r>
            <a:r>
              <a:rPr lang="pt-PT" sz="2400" dirty="0" smtClean="0"/>
              <a:t> de 2018</a:t>
            </a:r>
          </a:p>
          <a:p>
            <a:pPr lvl="1"/>
            <a:r>
              <a:rPr lang="pt-PT" sz="2100" dirty="0" smtClean="0"/>
              <a:t>5 alunos polacos (6ºA)</a:t>
            </a:r>
          </a:p>
          <a:p>
            <a:pPr lvl="1"/>
            <a:r>
              <a:rPr lang="pt-PT" sz="2100" dirty="0" smtClean="0"/>
              <a:t>5 alunos italianos (7ºA)</a:t>
            </a:r>
          </a:p>
          <a:p>
            <a:r>
              <a:rPr lang="pt-PT" sz="2400" dirty="0" smtClean="0"/>
              <a:t>Participação dos jovens na vida diária da família portuguesa</a:t>
            </a:r>
          </a:p>
          <a:p>
            <a:r>
              <a:rPr lang="pt-PT" sz="2400" dirty="0" smtClean="0"/>
              <a:t>Pequeno almoço, jantar e dormida</a:t>
            </a:r>
          </a:p>
          <a:p>
            <a:r>
              <a:rPr lang="pt-PT" sz="2400" dirty="0" smtClean="0"/>
              <a:t>Trazer e vir buscar à escola diariamente</a:t>
            </a:r>
          </a:p>
          <a:p>
            <a:r>
              <a:rPr lang="pt-PT" sz="2400" dirty="0" smtClean="0"/>
              <a:t>Possibilidade de organização de um programa conjunto em família</a:t>
            </a:r>
          </a:p>
          <a:p>
            <a:endParaRPr lang="pt-PT" sz="2400" dirty="0" smtClean="0"/>
          </a:p>
          <a:p>
            <a:pPr>
              <a:buNone/>
            </a:pP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539552" y="642870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b="1" dirty="0" smtClean="0"/>
              <a:t>IT                                 GR                           PL                                 PT</a:t>
            </a:r>
            <a:endParaRPr lang="pt-PT" b="1" dirty="0"/>
          </a:p>
        </p:txBody>
      </p:sp>
      <p:pic>
        <p:nvPicPr>
          <p:cNvPr id="7" name="Picture 2" descr="Resultado de imagem para bandeira portug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929" y="6453376"/>
            <a:ext cx="540419" cy="360000"/>
          </a:xfrm>
          <a:prstGeom prst="rect">
            <a:avLst/>
          </a:prstGeom>
          <a:noFill/>
        </p:spPr>
      </p:pic>
      <p:pic>
        <p:nvPicPr>
          <p:cNvPr id="26628" name="Picture 4" descr="Resultado de imagem para flag polan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6453376"/>
            <a:ext cx="575665" cy="3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26630" name="Picture 6" descr="Resultado de imagem para flag ital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89680" y="6453376"/>
            <a:ext cx="540000" cy="360000"/>
          </a:xfrm>
          <a:prstGeom prst="rect">
            <a:avLst/>
          </a:prstGeom>
          <a:noFill/>
        </p:spPr>
      </p:pic>
      <p:pic>
        <p:nvPicPr>
          <p:cNvPr id="26632" name="Picture 8" descr="Resultado de imagem para flag gree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6453376"/>
            <a:ext cx="540000" cy="360000"/>
          </a:xfrm>
          <a:prstGeom prst="rect">
            <a:avLst/>
          </a:prstGeom>
          <a:noFill/>
        </p:spPr>
      </p:pic>
      <p:pic>
        <p:nvPicPr>
          <p:cNvPr id="10" name="Imagem 9" descr="erasmus1.jpg"/>
          <p:cNvPicPr>
            <a:picLocks noChangeAspect="1"/>
          </p:cNvPicPr>
          <p:nvPr/>
        </p:nvPicPr>
        <p:blipFill>
          <a:blip r:embed="rId6" cstate="print"/>
          <a:srcRect l="4248" t="13504" b="13504"/>
          <a:stretch>
            <a:fillRect/>
          </a:stretch>
        </p:blipFill>
        <p:spPr>
          <a:xfrm>
            <a:off x="0" y="0"/>
            <a:ext cx="2260290" cy="720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3946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m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em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284</TotalTime>
  <Words>730</Words>
  <Application>Microsoft Office PowerPoint</Application>
  <PresentationFormat>Apresentação no Ecrã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3" baseType="lpstr">
      <vt:lpstr>Origem</vt:lpstr>
      <vt:lpstr>Projeto                    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Let’s share culture and history by using modern techniques and methods of learning and teaching</vt:lpstr>
      <vt:lpstr>Projeto            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Projeto</dc:title>
  <dc:creator>mfsoares</dc:creator>
  <cp:lastModifiedBy>Professor</cp:lastModifiedBy>
  <cp:revision>19</cp:revision>
  <dcterms:created xsi:type="dcterms:W3CDTF">2017-10-18T08:29:01Z</dcterms:created>
  <dcterms:modified xsi:type="dcterms:W3CDTF">2019-11-28T11:33:47Z</dcterms:modified>
</cp:coreProperties>
</file>